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304" r:id="rId5"/>
    <p:sldId id="320" r:id="rId6"/>
    <p:sldId id="308" r:id="rId7"/>
    <p:sldId id="288" r:id="rId8"/>
    <p:sldId id="299" r:id="rId9"/>
    <p:sldId id="317" r:id="rId10"/>
    <p:sldId id="318" r:id="rId11"/>
    <p:sldId id="330" r:id="rId12"/>
    <p:sldId id="322" r:id="rId13"/>
    <p:sldId id="323" r:id="rId14"/>
    <p:sldId id="303" r:id="rId15"/>
    <p:sldId id="327" r:id="rId16"/>
    <p:sldId id="328" r:id="rId17"/>
    <p:sldId id="268" r:id="rId18"/>
    <p:sldId id="324" r:id="rId19"/>
    <p:sldId id="329" r:id="rId20"/>
    <p:sldId id="326" r:id="rId21"/>
    <p:sldId id="331" r:id="rId22"/>
    <p:sldId id="325" r:id="rId23"/>
    <p:sldId id="332" r:id="rId24"/>
    <p:sldId id="333" r:id="rId25"/>
    <p:sldId id="334" r:id="rId26"/>
    <p:sldId id="335" r:id="rId27"/>
    <p:sldId id="336" r:id="rId28"/>
    <p:sldId id="337" r:id="rId29"/>
    <p:sldId id="338" r:id="rId30"/>
    <p:sldId id="339" r:id="rId31"/>
    <p:sldId id="340" r:id="rId32"/>
    <p:sldId id="321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66B2B0"/>
    <a:srgbClr val="6CB5B3"/>
    <a:srgbClr val="468C8A"/>
    <a:srgbClr val="0A40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3750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16/11/2023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dirty="0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16/11/2023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4817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4052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2143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5931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28477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873795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6000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7660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69812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7679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907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560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43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99821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2584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003688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608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308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 dirty="0"/>
              <a:t>6.53</a:t>
            </a:r>
          </a:p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 dirty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 dirty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9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0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4548" y="1993540"/>
            <a:ext cx="5309419" cy="1345348"/>
          </a:xfrm>
        </p:spPr>
        <p:txBody>
          <a:bodyPr rtlCol="0">
            <a:normAutofit fontScale="90000"/>
          </a:bodyPr>
          <a:lstStyle/>
          <a:p>
            <a:pPr rtl="0"/>
            <a:r>
              <a:rPr lang="pt-BR" sz="2800" dirty="0"/>
              <a:t>SIMULAÇÃO DE CONTROLE DE POSIÇÃO E VELOCIDADE DE UM</a:t>
            </a:r>
            <a:br>
              <a:rPr lang="pt-BR" sz="2800" dirty="0"/>
            </a:br>
            <a:r>
              <a:rPr lang="pt-BR" sz="2800" dirty="0"/>
              <a:t>MOTOR DC COM PARÂMETROS INTERATIVOS E PRÉ-CALCULADOS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4548" y="3338888"/>
            <a:ext cx="5186516" cy="1454338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Bortolozi</a:t>
            </a:r>
          </a:p>
          <a:p>
            <a:pPr rtl="0"/>
            <a:r>
              <a:rPr lang="pt-BR" sz="1800" dirty="0"/>
              <a:t>Henrique Fortuna Accorinti</a:t>
            </a:r>
          </a:p>
          <a:p>
            <a:pPr rtl="0"/>
            <a:r>
              <a:rPr lang="pt-BR" sz="1800" dirty="0"/>
              <a:t>Matheus Ferreira Palú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0847" y="365125"/>
            <a:ext cx="5805326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Microcontrolador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93362" y="6318109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09A3792-98A9-E3AF-6DB8-8AD8E3AFF976}"/>
              </a:ext>
            </a:extLst>
          </p:cNvPr>
          <p:cNvSpPr txBox="1"/>
          <p:nvPr/>
        </p:nvSpPr>
        <p:spPr>
          <a:xfrm>
            <a:off x="5253316" y="1484773"/>
            <a:ext cx="26983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Realização da prototipação utilizando um arduino nano</a:t>
            </a:r>
          </a:p>
        </p:txBody>
      </p:sp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66E0341D-1FFF-BFD5-427E-417862367685}"/>
              </a:ext>
            </a:extLst>
          </p:cNvPr>
          <p:cNvCxnSpPr>
            <a:cxnSpLocks/>
            <a:stCxn id="28" idx="3"/>
            <a:endCxn id="36" idx="1"/>
          </p:cNvCxnSpPr>
          <p:nvPr/>
        </p:nvCxnSpPr>
        <p:spPr>
          <a:xfrm>
            <a:off x="7951694" y="1946438"/>
            <a:ext cx="1479178" cy="246495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3" name="Gráfico 32" descr="Aviso estrutura de tópicos">
            <a:extLst>
              <a:ext uri="{FF2B5EF4-FFF2-40B4-BE49-F238E27FC236}">
                <a16:creationId xmlns:a16="http://schemas.microsoft.com/office/drawing/2014/main" id="{6EE12D8B-DB9F-7D3F-0DD0-ACC135DB2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9225" y="1499243"/>
            <a:ext cx="464263" cy="464263"/>
          </a:xfrm>
          <a:prstGeom prst="rect">
            <a:avLst/>
          </a:prstGeom>
        </p:spPr>
      </p:pic>
      <p:sp>
        <p:nvSpPr>
          <p:cNvPr id="36" name="CaixaDeTexto 35">
            <a:extLst>
              <a:ext uri="{FF2B5EF4-FFF2-40B4-BE49-F238E27FC236}">
                <a16:creationId xmlns:a16="http://schemas.microsoft.com/office/drawing/2014/main" id="{D15374BC-EB4C-54B1-2EA5-09B5F323B85A}"/>
              </a:ext>
            </a:extLst>
          </p:cNvPr>
          <p:cNvSpPr txBox="1"/>
          <p:nvPr/>
        </p:nvSpPr>
        <p:spPr>
          <a:xfrm>
            <a:off x="9430872" y="1592768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Pouca memória SRAM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Não atende os requisitos</a:t>
            </a:r>
          </a:p>
        </p:txBody>
      </p: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59C48C25-7F4F-456A-2B58-3B644AA71CCB}"/>
              </a:ext>
            </a:extLst>
          </p:cNvPr>
          <p:cNvCxnSpPr>
            <a:cxnSpLocks/>
            <a:stCxn id="36" idx="2"/>
            <a:endCxn id="42" idx="3"/>
          </p:cNvCxnSpPr>
          <p:nvPr/>
        </p:nvCxnSpPr>
        <p:spPr>
          <a:xfrm rot="5400000">
            <a:off x="9607528" y="2162041"/>
            <a:ext cx="411489" cy="167360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D377524B-C07D-C748-B93C-24A71EB26D20}"/>
              </a:ext>
            </a:extLst>
          </p:cNvPr>
          <p:cNvSpPr txBox="1"/>
          <p:nvPr/>
        </p:nvSpPr>
        <p:spPr>
          <a:xfrm>
            <a:off x="5551953" y="2881420"/>
            <a:ext cx="3424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Utilizar o microcontrolador PIC com os periféricos necessários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17A64214-8E7D-064F-126A-D8BD851A9D2D}"/>
              </a:ext>
            </a:extLst>
          </p:cNvPr>
          <p:cNvSpPr txBox="1"/>
          <p:nvPr/>
        </p:nvSpPr>
        <p:spPr>
          <a:xfrm>
            <a:off x="9690848" y="4164304"/>
            <a:ext cx="1568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PIC16F1619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A66CB86-5C3A-6A87-268E-04348B7273CC}"/>
              </a:ext>
            </a:extLst>
          </p:cNvPr>
          <p:cNvSpPr txBox="1"/>
          <p:nvPr/>
        </p:nvSpPr>
        <p:spPr>
          <a:xfrm>
            <a:off x="9690848" y="5904843"/>
            <a:ext cx="1667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PIC16F18877</a:t>
            </a:r>
          </a:p>
        </p:txBody>
      </p:sp>
      <p:pic>
        <p:nvPicPr>
          <p:cNvPr id="48" name="Gráfico 47" descr="Marca de seleção com preenchimento sólido">
            <a:extLst>
              <a:ext uri="{FF2B5EF4-FFF2-40B4-BE49-F238E27FC236}">
                <a16:creationId xmlns:a16="http://schemas.microsoft.com/office/drawing/2014/main" id="{6D55A9D8-F023-492E-FDBC-405EBE080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58281" y="5860909"/>
            <a:ext cx="457200" cy="457200"/>
          </a:xfrm>
          <a:prstGeom prst="rect">
            <a:avLst/>
          </a:prstGeom>
        </p:spPr>
      </p:pic>
      <p:pic>
        <p:nvPicPr>
          <p:cNvPr id="50" name="Gráfico 49" descr="Fechar com preenchimento sólido">
            <a:extLst>
              <a:ext uri="{FF2B5EF4-FFF2-40B4-BE49-F238E27FC236}">
                <a16:creationId xmlns:a16="http://schemas.microsoft.com/office/drawing/2014/main" id="{D0B3B99C-AB81-8935-0E6D-1BCDD55A9B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282082" y="4114677"/>
            <a:ext cx="457200" cy="457200"/>
          </a:xfrm>
          <a:prstGeom prst="rect">
            <a:avLst/>
          </a:prstGeom>
        </p:spPr>
      </p:pic>
      <p:graphicFrame>
        <p:nvGraphicFramePr>
          <p:cNvPr id="51" name="Tabela 50">
            <a:extLst>
              <a:ext uri="{FF2B5EF4-FFF2-40B4-BE49-F238E27FC236}">
                <a16:creationId xmlns:a16="http://schemas.microsoft.com/office/drawing/2014/main" id="{453FA48A-EF28-83E1-F6E3-36C073255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329615"/>
              </p:ext>
            </p:extLst>
          </p:nvPr>
        </p:nvGraphicFramePr>
        <p:xfrm>
          <a:off x="5613584" y="3716514"/>
          <a:ext cx="330125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0628">
                  <a:extLst>
                    <a:ext uri="{9D8B030D-6E8A-4147-A177-3AD203B41FA5}">
                      <a16:colId xmlns:a16="http://schemas.microsoft.com/office/drawing/2014/main" val="1912906811"/>
                    </a:ext>
                  </a:extLst>
                </a:gridCol>
                <a:gridCol w="1650628">
                  <a:extLst>
                    <a:ext uri="{9D8B030D-6E8A-4147-A177-3AD203B41FA5}">
                      <a16:colId xmlns:a16="http://schemas.microsoft.com/office/drawing/2014/main" val="7252505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Periférico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Característica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0529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noProof="0" dirty="0"/>
                        <a:t>Timers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841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246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UART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7134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933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Int. Ext.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3120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Compatibilidade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MCC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489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Memória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&gt;2KB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575511"/>
                  </a:ext>
                </a:extLst>
              </a:tr>
            </a:tbl>
          </a:graphicData>
        </a:graphic>
      </p:graphicFrame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4C4D4A4C-16EE-8967-C68F-44595E529E7F}"/>
              </a:ext>
            </a:extLst>
          </p:cNvPr>
          <p:cNvCxnSpPr>
            <a:cxnSpLocks/>
            <a:stCxn id="51" idx="3"/>
            <a:endCxn id="44" idx="1"/>
          </p:cNvCxnSpPr>
          <p:nvPr/>
        </p:nvCxnSpPr>
        <p:spPr>
          <a:xfrm flipV="1">
            <a:off x="8914840" y="4348970"/>
            <a:ext cx="776008" cy="850904"/>
          </a:xfrm>
          <a:prstGeom prst="curvedConnector3">
            <a:avLst/>
          </a:prstGeom>
          <a:ln w="38100"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5" name="Conector: Curvo 54">
            <a:extLst>
              <a:ext uri="{FF2B5EF4-FFF2-40B4-BE49-F238E27FC236}">
                <a16:creationId xmlns:a16="http://schemas.microsoft.com/office/drawing/2014/main" id="{BCA268C2-85E3-FE8C-535F-FA7A8C43090A}"/>
              </a:ext>
            </a:extLst>
          </p:cNvPr>
          <p:cNvCxnSpPr>
            <a:cxnSpLocks/>
            <a:stCxn id="51" idx="3"/>
            <a:endCxn id="45" idx="1"/>
          </p:cNvCxnSpPr>
          <p:nvPr/>
        </p:nvCxnSpPr>
        <p:spPr>
          <a:xfrm>
            <a:off x="8914840" y="5199874"/>
            <a:ext cx="776008" cy="889635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ector de Seta Reta 80">
            <a:extLst>
              <a:ext uri="{FF2B5EF4-FFF2-40B4-BE49-F238E27FC236}">
                <a16:creationId xmlns:a16="http://schemas.microsoft.com/office/drawing/2014/main" id="{4C9A3474-3CF2-0768-545F-9B640221BAE0}"/>
              </a:ext>
            </a:extLst>
          </p:cNvPr>
          <p:cNvCxnSpPr>
            <a:stCxn id="42" idx="2"/>
            <a:endCxn id="51" idx="0"/>
          </p:cNvCxnSpPr>
          <p:nvPr/>
        </p:nvCxnSpPr>
        <p:spPr>
          <a:xfrm>
            <a:off x="7264212" y="3527751"/>
            <a:ext cx="0" cy="1887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062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Módulos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sz="1800" noProof="1"/>
              <a:t>Receber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Leitura do pacote enviado pelo simulador pela UART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pt-BR" sz="1800" dirty="0"/>
              <a:t>Controlar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1"/>
              <a:t>Controle da planta usando os dados, timers, PWM, IOs e a memória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noProof="1"/>
              <a:t>Enviar dados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53400" y="4269185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Envia pela UART todos os dados neccessários.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11</a:t>
            </a:fld>
            <a:endParaRPr lang="pt-BR" dirty="0"/>
          </a:p>
        </p:txBody>
      </p:sp>
      <p:pic>
        <p:nvPicPr>
          <p:cNvPr id="17" name="Espaço Reservado para Conteúdo 16" descr="Caixa estrutura de tópicos">
            <a:extLst>
              <a:ext uri="{FF2B5EF4-FFF2-40B4-BE49-F238E27FC236}">
                <a16:creationId xmlns:a16="http://schemas.microsoft.com/office/drawing/2014/main" id="{FD81B7D7-7908-5AEB-BCD7-2D693AA0196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183606"/>
            <a:ext cx="914400" cy="914400"/>
          </a:xfrm>
        </p:spPr>
      </p:pic>
      <p:pic>
        <p:nvPicPr>
          <p:cNvPr id="23" name="Espaço Reservado para Conteúdo 22" descr="Cmd Terminal estrutura de tópicos">
            <a:extLst>
              <a:ext uri="{FF2B5EF4-FFF2-40B4-BE49-F238E27FC236}">
                <a16:creationId xmlns:a16="http://schemas.microsoft.com/office/drawing/2014/main" id="{BF1D0C26-A3EA-9DBB-91C7-C7E8549B0B6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185987"/>
            <a:ext cx="914400" cy="914400"/>
          </a:xfrm>
        </p:spPr>
      </p:pic>
      <p:pic>
        <p:nvPicPr>
          <p:cNvPr id="25" name="Espaço Reservado para Conteúdo 24" descr="Enviar estrutura de tópicos">
            <a:extLst>
              <a:ext uri="{FF2B5EF4-FFF2-40B4-BE49-F238E27FC236}">
                <a16:creationId xmlns:a16="http://schemas.microsoft.com/office/drawing/2014/main" id="{66B1C18B-A567-2C9D-66B1-25DDD017E4A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182019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12</a:t>
            </a:fld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A65D21-7D97-2125-0844-9EBEBF7F5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45" y="881376"/>
            <a:ext cx="6909310" cy="378923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EC24780-9C06-11AE-43D3-39D0C6C17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6017" y="4775674"/>
            <a:ext cx="5239966" cy="176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65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94670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MCC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13</a:t>
            </a:fld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FEF8D5F-9DEB-67D1-6B18-B82252E3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54" y="1645920"/>
            <a:ext cx="4065858" cy="307832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B9663CB-F3C8-FB69-561A-5044E2F6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515" y="568111"/>
            <a:ext cx="1892969" cy="2616972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C692F742-E812-5307-EF91-64FBB59D3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792" y="3337362"/>
            <a:ext cx="2538413" cy="261697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77CB8C3D-93C9-A891-3655-93BE5F5058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012" y="2370685"/>
            <a:ext cx="4222376" cy="211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657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r>
              <a:rPr lang="pt-BR" sz="4000" noProof="1"/>
              <a:t>Receber dados</a:t>
            </a:r>
            <a:br>
              <a:rPr lang="pt-BR" sz="4000" noProof="1"/>
            </a:b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 interpretação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Leitura da UART até o caracter “\n”</a:t>
            </a:r>
          </a:p>
          <a:p>
            <a:pPr rtl="0"/>
            <a:r>
              <a:rPr lang="pt-BR" noProof="1"/>
              <a:t>Separção do conteúdo por meio do separador comum “,”</a:t>
            </a:r>
          </a:p>
          <a:p>
            <a:pPr rtl="0"/>
            <a:r>
              <a:rPr lang="pt-BR" noProof="1"/>
              <a:t>Tranforma o texto em inteiro</a:t>
            </a:r>
          </a:p>
          <a:p>
            <a:pPr rtl="0"/>
            <a:r>
              <a:rPr lang="pt-BR" noProof="1"/>
              <a:t>Tratamento e atribuição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14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B69D47-B31D-F68B-95EC-54839C21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3576" y="906447"/>
            <a:ext cx="5468471" cy="504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Leitura Encoder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2273063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Interrupção externa nos dois canais do encoder</a:t>
            </a:r>
          </a:p>
          <a:p>
            <a:pPr rtl="0"/>
            <a:r>
              <a:rPr lang="pt-BR" noProof="1"/>
              <a:t>Leitura digital</a:t>
            </a:r>
          </a:p>
          <a:p>
            <a:pPr rtl="0"/>
            <a:r>
              <a:rPr lang="pt-BR" noProof="1"/>
              <a:t>Variavel global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15</a:t>
            </a:fld>
            <a:endParaRPr lang="pt-BR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F3BB2CE6-9219-63CF-55D3-5987771F9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12" y="2101123"/>
            <a:ext cx="2419688" cy="2924583"/>
          </a:xfrm>
          <a:prstGeom prst="rect">
            <a:avLst/>
          </a:prstGeom>
        </p:spPr>
      </p:pic>
      <p:pic>
        <p:nvPicPr>
          <p:cNvPr id="1026" name="Picture 2" descr="Difference Between Single-Ended and Differential Quadrature Encoders With  NI DAQ Cards - NI">
            <a:extLst>
              <a:ext uri="{FF2B5EF4-FFF2-40B4-BE49-F238E27FC236}">
                <a16:creationId xmlns:a16="http://schemas.microsoft.com/office/drawing/2014/main" id="{A0C5DEFB-B9F5-DCDD-29A2-58CB1D6B4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881" y="2039415"/>
            <a:ext cx="523875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381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Estouro de timer para controle discreto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configurando o timer para o estouro coincidir com o tempo amostral do controle discreto de 10ms</a:t>
            </a:r>
          </a:p>
          <a:p>
            <a:pPr rtl="0"/>
            <a:r>
              <a:rPr lang="pt-BR" noProof="1"/>
              <a:t>O estouro causa uma interrupção e a ISR dela é definida</a:t>
            </a:r>
          </a:p>
          <a:p>
            <a:pPr rtl="0"/>
            <a:r>
              <a:rPr lang="pt-BR" noProof="1"/>
              <a:t>O importante dela é ser rápida, portanto simples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16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563D2F-2AD7-E7EA-F8BC-C2E99236C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780" y="3171789"/>
            <a:ext cx="1676634" cy="514422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B98B872E-C831-AD7B-89A4-4CDB9CC7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169" y="372510"/>
            <a:ext cx="3328042" cy="563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110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Dependendo do modo selecionado pelo usuário, como controle interativo de posição ou velocidade, ou algum controlador projetado ele executará uma seguinte parte</a:t>
            </a:r>
          </a:p>
          <a:p>
            <a:pPr rtl="0"/>
            <a:r>
              <a:rPr lang="pt-BR" noProof="1"/>
              <a:t> Usando os valores fornecidos pelo usuário ou usando a equação de diferenças</a:t>
            </a:r>
          </a:p>
          <a:p>
            <a:pPr rtl="0"/>
            <a:r>
              <a:rPr lang="pt-BR" noProof="1"/>
              <a:t>Utiliza um saturador</a:t>
            </a:r>
          </a:p>
          <a:p>
            <a:pPr rtl="0"/>
            <a:r>
              <a:rPr lang="pt-BR" noProof="1"/>
              <a:t>Aplica no motor a saída do controlados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17</a:t>
            </a:fld>
            <a:endParaRPr lang="pt-BR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E51CEC9-B143-9F40-0613-048974F2DB81}"/>
              </a:ext>
            </a:extLst>
          </p:cNvPr>
          <p:cNvGrpSpPr/>
          <p:nvPr/>
        </p:nvGrpSpPr>
        <p:grpSpPr>
          <a:xfrm>
            <a:off x="5125817" y="1090239"/>
            <a:ext cx="8359093" cy="4677521"/>
            <a:chOff x="5096931" y="136526"/>
            <a:chExt cx="7506748" cy="3744753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A60DAA0-D12C-4369-8E2E-5F9A3C0DCF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9" r="32087" b="48403"/>
            <a:stretch/>
          </p:blipFill>
          <p:spPr>
            <a:xfrm>
              <a:off x="5103755" y="136526"/>
              <a:ext cx="5089116" cy="3022932"/>
            </a:xfrm>
            <a:prstGeom prst="rect">
              <a:avLst/>
            </a:prstGeom>
          </p:spPr>
        </p:pic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2E93E3CB-8E8D-99D0-9C17-8FDFC28122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87679"/>
            <a:stretch/>
          </p:blipFill>
          <p:spPr>
            <a:xfrm>
              <a:off x="5096931" y="3159458"/>
              <a:ext cx="7506748" cy="7218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09215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dirty="0"/>
              <a:t>Controlar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Controle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Atribui, dependendo do sinal da saída do controlador, os estados dos IOs para a ponte H</a:t>
            </a:r>
          </a:p>
          <a:p>
            <a:pPr rtl="0"/>
            <a:r>
              <a:rPr lang="pt-BR" noProof="1"/>
              <a:t>Tratamento da zona morta do motor</a:t>
            </a:r>
          </a:p>
          <a:p>
            <a:pPr rtl="0"/>
            <a:r>
              <a:rPr lang="pt-BR" noProof="1"/>
              <a:t>Atribui o valor a saída PWM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18</a:t>
            </a:fld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9769915-F69A-1DF1-E99C-F324CA4DB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4617" y="2422537"/>
            <a:ext cx="280074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228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 sz="4000" noProof="1"/>
              <a:t>Enviar dados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 dirty="0"/>
              <a:t>Envio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Com os dados armazenados ocorre o envio do pacote de dados pela UART</a:t>
            </a:r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19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92F2298-A637-617C-01A6-34DBA156B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3119"/>
            <a:ext cx="4972744" cy="310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9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1708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547271"/>
            <a:ext cx="4114800" cy="4426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ideia principal é desenvolver um ambiente de simulação de malhas de controle fechadas diferentes no mesmo dispositivo e poder comparar e entender os efeitos de acordo com os valores introduzidos.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Substituir software com licenças, como LabView ou Matlab.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Analisar o desempenho com controladores projetados para a planta.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28432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89AC1ED-93E2-B5B4-BE2A-D2A6C32E18D8}"/>
              </a:ext>
            </a:extLst>
          </p:cNvPr>
          <p:cNvSpPr txBox="1"/>
          <p:nvPr/>
        </p:nvSpPr>
        <p:spPr>
          <a:xfrm>
            <a:off x="2133600" y="1781352"/>
            <a:ext cx="3693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 projeto foi proposto 3 projetos de controladores com o objetivo de comparar as suas eficiências e implementações, utilizando tanto métodos analítico como o software.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Avanço de fase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Proporcional – Derivativo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80ACD497-7E00-5E77-A929-931A478CDF50}"/>
              </a:ext>
            </a:extLst>
          </p:cNvPr>
          <p:cNvSpPr txBox="1"/>
          <p:nvPr/>
        </p:nvSpPr>
        <p:spPr>
          <a:xfrm>
            <a:off x="6741459" y="1781352"/>
            <a:ext cx="3944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Primeira etapa consiste em obter o modelo do motor, para isso será usado o método do ensaio, com entradas definidas.</a:t>
            </a:r>
          </a:p>
        </p:txBody>
      </p:sp>
      <p:pic>
        <p:nvPicPr>
          <p:cNvPr id="46" name="Imagem 45" descr="Gráfico&#10;&#10;Descrição gerada automaticamente">
            <a:extLst>
              <a:ext uri="{FF2B5EF4-FFF2-40B4-BE49-F238E27FC236}">
                <a16:creationId xmlns:a16="http://schemas.microsoft.com/office/drawing/2014/main" id="{2660009B-9354-2883-7A1B-91F602763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5576" y="3063469"/>
            <a:ext cx="3496236" cy="289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4593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21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B94D77F3-4E1C-1BC1-18E4-F97DEE2C9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17" y="1602714"/>
            <a:ext cx="5848925" cy="32724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7C210-B83C-20E4-9B85-8C072D9BF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6541163" y="1602714"/>
            <a:ext cx="5405156" cy="32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139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2692AFAF-9D3D-C43F-0722-936A37389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3425723"/>
                  </p:ext>
                </p:extLst>
              </p:nvPr>
            </p:nvGraphicFramePr>
            <p:xfrm>
              <a:off x="1432004" y="2056480"/>
              <a:ext cx="4450976" cy="35320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6770">
                      <a:extLst>
                        <a:ext uri="{9D8B030D-6E8A-4147-A177-3AD203B41FA5}">
                          <a16:colId xmlns:a16="http://schemas.microsoft.com/office/drawing/2014/main" val="3578966085"/>
                        </a:ext>
                      </a:extLst>
                    </a:gridCol>
                    <a:gridCol w="1682330">
                      <a:extLst>
                        <a:ext uri="{9D8B030D-6E8A-4147-A177-3AD203B41FA5}">
                          <a16:colId xmlns:a16="http://schemas.microsoft.com/office/drawing/2014/main" val="3013549333"/>
                        </a:ext>
                      </a:extLst>
                    </a:gridCol>
                    <a:gridCol w="791876">
                      <a:extLst>
                        <a:ext uri="{9D8B030D-6E8A-4147-A177-3AD203B41FA5}">
                          <a16:colId xmlns:a16="http://schemas.microsoft.com/office/drawing/2014/main" val="1759527715"/>
                        </a:ext>
                      </a:extLst>
                    </a:gridCol>
                  </a:tblGrid>
                  <a:tr h="203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Constante de tempo (s)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935226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20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3026367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34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34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9246030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26,67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0,27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26,67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61454122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0,19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0,19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7553605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21,176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0,18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0,18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21,176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3276714"/>
                      </a:ext>
                    </a:extLst>
                  </a:tr>
                  <a:tr h="48197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24,97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0,248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0,248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24,97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50729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ela 2">
                <a:extLst>
                  <a:ext uri="{FF2B5EF4-FFF2-40B4-BE49-F238E27FC236}">
                    <a16:creationId xmlns:a16="http://schemas.microsoft.com/office/drawing/2014/main" id="{2692AFAF-9D3D-C43F-0722-936A373891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3425723"/>
                  </p:ext>
                </p:extLst>
              </p:nvPr>
            </p:nvGraphicFramePr>
            <p:xfrm>
              <a:off x="1432004" y="2056480"/>
              <a:ext cx="4450976" cy="3532036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76770">
                      <a:extLst>
                        <a:ext uri="{9D8B030D-6E8A-4147-A177-3AD203B41FA5}">
                          <a16:colId xmlns:a16="http://schemas.microsoft.com/office/drawing/2014/main" val="3578966085"/>
                        </a:ext>
                      </a:extLst>
                    </a:gridCol>
                    <a:gridCol w="1682330">
                      <a:extLst>
                        <a:ext uri="{9D8B030D-6E8A-4147-A177-3AD203B41FA5}">
                          <a16:colId xmlns:a16="http://schemas.microsoft.com/office/drawing/2014/main" val="3013549333"/>
                        </a:ext>
                      </a:extLst>
                    </a:gridCol>
                    <a:gridCol w="791876">
                      <a:extLst>
                        <a:ext uri="{9D8B030D-6E8A-4147-A177-3AD203B41FA5}">
                          <a16:colId xmlns:a16="http://schemas.microsoft.com/office/drawing/2014/main" val="1759527715"/>
                        </a:ext>
                      </a:extLst>
                    </a:gridCol>
                  </a:tblGrid>
                  <a:tr h="203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Constante de tempo (s)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6935226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43478" r="-126462" b="-496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20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323026367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145055" r="-126462" b="-4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34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299246030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245055" r="-126462" b="-3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26,67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561454122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345055" r="-126462" b="-2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0,19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947553605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445055" r="-126462" b="-10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0,18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21,176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33276714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08" t="-545055" r="-126462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0,248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24,97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650729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9475917D-AB69-EFBA-FADD-DA1C83BC7F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011329"/>
                  </p:ext>
                </p:extLst>
              </p:nvPr>
            </p:nvGraphicFramePr>
            <p:xfrm>
              <a:off x="6385799" y="2056479"/>
              <a:ext cx="4449601" cy="35094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3371">
                      <a:extLst>
                        <a:ext uri="{9D8B030D-6E8A-4147-A177-3AD203B41FA5}">
                          <a16:colId xmlns:a16="http://schemas.microsoft.com/office/drawing/2014/main" val="1152279404"/>
                        </a:ext>
                      </a:extLst>
                    </a:gridCol>
                    <a:gridCol w="1829122">
                      <a:extLst>
                        <a:ext uri="{9D8B030D-6E8A-4147-A177-3AD203B41FA5}">
                          <a16:colId xmlns:a16="http://schemas.microsoft.com/office/drawing/2014/main" val="1885624560"/>
                        </a:ext>
                      </a:extLst>
                    </a:gridCol>
                    <a:gridCol w="687108">
                      <a:extLst>
                        <a:ext uri="{9D8B030D-6E8A-4147-A177-3AD203B41FA5}">
                          <a16:colId xmlns:a16="http://schemas.microsoft.com/office/drawing/2014/main" val="55539320"/>
                        </a:ext>
                      </a:extLst>
                    </a:gridCol>
                  </a:tblGrid>
                  <a:tr h="181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Constante de tempo (s)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5032036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20,128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0,321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0,321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20,128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5857854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33,697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0,353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0,353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33,697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1640982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150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26,26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0,295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0,295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26,26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3341688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200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22,776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0,21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0,21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22,776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22677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255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21,04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0,16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0,16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21,04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3580319"/>
                      </a:ext>
                    </a:extLst>
                  </a:tr>
                  <a:tr h="48572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pt-BR" sz="14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pt-BR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24,7802</m:t>
                                    </m:r>
                                  </m:num>
                                  <m:den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0,2678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  <m:r>
                                      <a:rPr lang="pt-BR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0,2678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24,7802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443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4">
                <a:extLst>
                  <a:ext uri="{FF2B5EF4-FFF2-40B4-BE49-F238E27FC236}">
                    <a16:creationId xmlns:a16="http://schemas.microsoft.com/office/drawing/2014/main" id="{9475917D-AB69-EFBA-FADD-DA1C83BC7F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29011329"/>
                  </p:ext>
                </p:extLst>
              </p:nvPr>
            </p:nvGraphicFramePr>
            <p:xfrm>
              <a:off x="6385799" y="2056479"/>
              <a:ext cx="4449601" cy="3509495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933371">
                      <a:extLst>
                        <a:ext uri="{9D8B030D-6E8A-4147-A177-3AD203B41FA5}">
                          <a16:colId xmlns:a16="http://schemas.microsoft.com/office/drawing/2014/main" val="1152279404"/>
                        </a:ext>
                      </a:extLst>
                    </a:gridCol>
                    <a:gridCol w="1829122">
                      <a:extLst>
                        <a:ext uri="{9D8B030D-6E8A-4147-A177-3AD203B41FA5}">
                          <a16:colId xmlns:a16="http://schemas.microsoft.com/office/drawing/2014/main" val="1885624560"/>
                        </a:ext>
                      </a:extLst>
                    </a:gridCol>
                    <a:gridCol w="687108">
                      <a:extLst>
                        <a:ext uri="{9D8B030D-6E8A-4147-A177-3AD203B41FA5}">
                          <a16:colId xmlns:a16="http://schemas.microsoft.com/office/drawing/2014/main" val="55539320"/>
                        </a:ext>
                      </a:extLst>
                    </a:gridCol>
                  </a:tblGrid>
                  <a:tr h="18145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Função de Transferência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Constante de tempo (s)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100" kern="100" dirty="0">
                              <a:effectLst/>
                            </a:rPr>
                            <a:t>Ganho</a:t>
                          </a:r>
                          <a:endParaRPr lang="pt-BR" sz="11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2025032036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40659" r="-131132" b="-5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0,321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20,128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455857854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140659" r="-131132" b="-4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0,353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33,697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31640982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240659" r="-131132" b="-3098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0,295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26,26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3341688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336957" r="-131132" b="-2065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0,21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22,776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582226779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441758" r="-131132" b="-10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0,16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21,04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63580319"/>
                      </a:ext>
                    </a:extLst>
                  </a:tr>
                  <a:tr h="55467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14" t="-541758" r="-131132" b="-87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0,2678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24,7802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641443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C9913075-8505-4B7B-9296-F8200C02A67E}"/>
              </a:ext>
            </a:extLst>
          </p:cNvPr>
          <p:cNvSpPr txBox="1"/>
          <p:nvPr/>
        </p:nvSpPr>
        <p:spPr>
          <a:xfrm>
            <a:off x="3108350" y="1690688"/>
            <a:ext cx="10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Analítico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01717EA-F8E1-72E4-CACA-4113EC242009}"/>
              </a:ext>
            </a:extLst>
          </p:cNvPr>
          <p:cNvSpPr txBox="1"/>
          <p:nvPr/>
        </p:nvSpPr>
        <p:spPr>
          <a:xfrm>
            <a:off x="8127237" y="1705822"/>
            <a:ext cx="96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MatLab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4D3AE-2239-4A71-680E-BE45F5A51600}"/>
              </a:ext>
            </a:extLst>
          </p:cNvPr>
          <p:cNvSpPr txBox="1"/>
          <p:nvPr/>
        </p:nvSpPr>
        <p:spPr>
          <a:xfrm>
            <a:off x="5477435" y="1335741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Velocidade</a:t>
            </a:r>
          </a:p>
        </p:txBody>
      </p:sp>
    </p:spTree>
    <p:extLst>
      <p:ext uri="{BB962C8B-B14F-4D97-AF65-F5344CB8AC3E}">
        <p14:creationId xmlns:p14="http://schemas.microsoft.com/office/powerpoint/2010/main" val="3119476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44D3AE-2239-4A71-680E-BE45F5A51600}"/>
              </a:ext>
            </a:extLst>
          </p:cNvPr>
          <p:cNvSpPr txBox="1"/>
          <p:nvPr/>
        </p:nvSpPr>
        <p:spPr>
          <a:xfrm>
            <a:off x="5642473" y="1457394"/>
            <a:ext cx="1362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Posição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E5EBB820-E5B1-6C46-6390-A6B229AFC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808719"/>
                  </p:ext>
                </p:extLst>
              </p:nvPr>
            </p:nvGraphicFramePr>
            <p:xfrm>
              <a:off x="2846292" y="2018533"/>
              <a:ext cx="6490450" cy="35030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11394">
                      <a:extLst>
                        <a:ext uri="{9D8B030D-6E8A-4147-A177-3AD203B41FA5}">
                          <a16:colId xmlns:a16="http://schemas.microsoft.com/office/drawing/2014/main" val="1710203315"/>
                        </a:ext>
                      </a:extLst>
                    </a:gridCol>
                    <a:gridCol w="1199236">
                      <a:extLst>
                        <a:ext uri="{9D8B030D-6E8A-4147-A177-3AD203B41FA5}">
                          <a16:colId xmlns:a16="http://schemas.microsoft.com/office/drawing/2014/main" val="2212500764"/>
                        </a:ext>
                      </a:extLst>
                    </a:gridCol>
                    <a:gridCol w="740085">
                      <a:extLst>
                        <a:ext uri="{9D8B030D-6E8A-4147-A177-3AD203B41FA5}">
                          <a16:colId xmlns:a16="http://schemas.microsoft.com/office/drawing/2014/main" val="3577207826"/>
                        </a:ext>
                      </a:extLst>
                    </a:gridCol>
                    <a:gridCol w="2439735">
                      <a:extLst>
                        <a:ext uri="{9D8B030D-6E8A-4147-A177-3AD203B41FA5}">
                          <a16:colId xmlns:a16="http://schemas.microsoft.com/office/drawing/2014/main" val="2313229594"/>
                        </a:ext>
                      </a:extLst>
                    </a:gridCol>
                  </a:tblGrid>
                  <a:tr h="378546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Analítica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Software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548799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Função de transferência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Cte. De tempo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Ganho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Função de transferência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60081222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19,93</m:t>
                                  </m:r>
                                </m:num>
                                <m:den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(0,3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19,93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50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63,67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+3,342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+4,64∗</m:t>
                                  </m:r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1666851312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33,68</m:t>
                                  </m:r>
                                </m:num>
                                <m:den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(0,31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0,31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33,68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88,53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+2,748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+1,368∗</m:t>
                                  </m:r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89770198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26,17</m:t>
                                  </m:r>
                                </m:num>
                                <m:den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(0,27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0,27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26,17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74,97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+2,978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+2,315∗</m:t>
                                  </m:r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−7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521176796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23,4</m:t>
                                  </m:r>
                                </m:num>
                                <m:den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(0,2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0,2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23,4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200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97,9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+4,43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+2,003∗</m:t>
                                  </m:r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−9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4266551565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20,78</m:t>
                                  </m:r>
                                </m:num>
                                <m:den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(0,16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0,16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20,78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255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135,7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+6,521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+4,108∗</m:t>
                                  </m:r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−10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052547400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24,794</m:t>
                                  </m:r>
                                </m:num>
                                <m:den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(0,248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+1)</m:t>
                                  </m:r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0,248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24,794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  <m:r>
                                <a:rPr lang="pt-BR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pt-BR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92,154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+4,002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pt-BR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+4,8∗</m:t>
                                  </m:r>
                                  <m:sSup>
                                    <m:sSupPr>
                                      <m:ctrlPr>
                                        <a:rPr lang="pt-BR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10</m:t>
                                      </m:r>
                                    </m:e>
                                    <m:sup>
                                      <m:r>
                                        <a:rPr lang="pt-BR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−8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302062476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a 9">
                <a:extLst>
                  <a:ext uri="{FF2B5EF4-FFF2-40B4-BE49-F238E27FC236}">
                    <a16:creationId xmlns:a16="http://schemas.microsoft.com/office/drawing/2014/main" id="{E5EBB820-E5B1-6C46-6390-A6B229AFC7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808719"/>
                  </p:ext>
                </p:extLst>
              </p:nvPr>
            </p:nvGraphicFramePr>
            <p:xfrm>
              <a:off x="2846292" y="2018533"/>
              <a:ext cx="6490450" cy="350309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111394">
                      <a:extLst>
                        <a:ext uri="{9D8B030D-6E8A-4147-A177-3AD203B41FA5}">
                          <a16:colId xmlns:a16="http://schemas.microsoft.com/office/drawing/2014/main" val="1710203315"/>
                        </a:ext>
                      </a:extLst>
                    </a:gridCol>
                    <a:gridCol w="1199236">
                      <a:extLst>
                        <a:ext uri="{9D8B030D-6E8A-4147-A177-3AD203B41FA5}">
                          <a16:colId xmlns:a16="http://schemas.microsoft.com/office/drawing/2014/main" val="2212500764"/>
                        </a:ext>
                      </a:extLst>
                    </a:gridCol>
                    <a:gridCol w="740085">
                      <a:extLst>
                        <a:ext uri="{9D8B030D-6E8A-4147-A177-3AD203B41FA5}">
                          <a16:colId xmlns:a16="http://schemas.microsoft.com/office/drawing/2014/main" val="3577207826"/>
                        </a:ext>
                      </a:extLst>
                    </a:gridCol>
                    <a:gridCol w="2439735">
                      <a:extLst>
                        <a:ext uri="{9D8B030D-6E8A-4147-A177-3AD203B41FA5}">
                          <a16:colId xmlns:a16="http://schemas.microsoft.com/office/drawing/2014/main" val="2313229594"/>
                        </a:ext>
                      </a:extLst>
                    </a:gridCol>
                  </a:tblGrid>
                  <a:tr h="378546">
                    <a:tc gridSpan="3"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Analítica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Software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2946548799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Função de transferência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Cte. De tempo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Ganho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0" dirty="0">
                              <a:effectLst/>
                            </a:rPr>
                            <a:t>Função de transferência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extLst>
                      <a:ext uri="{0D108BD9-81ED-4DB2-BD59-A6C34878D82A}">
                        <a16:rowId xmlns:a16="http://schemas.microsoft.com/office/drawing/2014/main" val="60081222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214493" r="-208357" b="-523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19,93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214493" r="-998" b="-52318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6851312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319118" r="-208357" b="-4308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0,31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33,68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319118" r="-998" b="-4308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97701984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413043" r="-208357" b="-3246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0,27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26,17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413043" r="-998" b="-3246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1176796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520588" r="-208357" b="-22941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0,2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23,4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520588" r="-998" b="-22941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6551565"/>
                      </a:ext>
                    </a:extLst>
                  </a:tr>
                  <a:tr h="417621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611594" r="-208357" b="-1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0,16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20,78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611594" r="-998" b="-1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2547400"/>
                      </a:ext>
                    </a:extLst>
                  </a:tr>
                  <a:tr h="518223"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288" t="-577647" r="-208357" b="-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0,248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  <a:spcAft>
                              <a:spcPts val="800"/>
                            </a:spcAft>
                          </a:pPr>
                          <a:r>
                            <a:rPr lang="pt-BR" sz="1400" kern="100" dirty="0">
                              <a:effectLst/>
                            </a:rPr>
                            <a:t> 24,794</a:t>
                          </a:r>
                          <a:endParaRPr lang="pt-BR" sz="1400" kern="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 anchor="ctr"/>
                    </a:tc>
                    <a:tc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 marL="44450" marR="44450" marT="0" marB="0" anchor="ctr">
                        <a:blipFill>
                          <a:blip r:embed="rId3"/>
                          <a:stretch>
                            <a:fillRect l="-166085" t="-577647" r="-998" b="-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2062476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78191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24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4BBF7AA-D977-76C9-8A78-0E785E0409AB}"/>
              </a:ext>
            </a:extLst>
          </p:cNvPr>
          <p:cNvGrpSpPr/>
          <p:nvPr/>
        </p:nvGrpSpPr>
        <p:grpSpPr>
          <a:xfrm>
            <a:off x="1164290" y="1628775"/>
            <a:ext cx="9854453" cy="3600450"/>
            <a:chOff x="1499347" y="1628775"/>
            <a:chExt cx="9854453" cy="3600450"/>
          </a:xfrm>
        </p:grpSpPr>
        <p:pic>
          <p:nvPicPr>
            <p:cNvPr id="4" name="Imagem 3" descr="Gráfico, Gráfico de linhas&#10;&#10;Descrição gerada automaticamente">
              <a:extLst>
                <a:ext uri="{FF2B5EF4-FFF2-40B4-BE49-F238E27FC236}">
                  <a16:creationId xmlns:a16="http://schemas.microsoft.com/office/drawing/2014/main" id="{80553B13-DE7C-D32F-A79E-A0E83FFF1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99347" y="1628775"/>
              <a:ext cx="4800600" cy="3600450"/>
            </a:xfrm>
            <a:prstGeom prst="rect">
              <a:avLst/>
            </a:prstGeom>
          </p:spPr>
        </p:pic>
        <p:pic>
          <p:nvPicPr>
            <p:cNvPr id="6" name="Imagem 5" descr="Gráfico&#10;&#10;Descrição gerada automaticamente">
              <a:extLst>
                <a:ext uri="{FF2B5EF4-FFF2-40B4-BE49-F238E27FC236}">
                  <a16:creationId xmlns:a16="http://schemas.microsoft.com/office/drawing/2014/main" id="{63A29325-BF67-A4A3-1539-05D346888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53200" y="1628775"/>
              <a:ext cx="4800600" cy="3600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822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25</a:t>
            </a:fld>
            <a:endParaRPr lang="pt-BR" dirty="0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25A3F8E9-CB87-68AC-ADE3-C44D56C915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33600" y="3429000"/>
            <a:ext cx="7915835" cy="121024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7DA3E37-FCF9-583C-4B2A-714752EAA290}"/>
              </a:ext>
            </a:extLst>
          </p:cNvPr>
          <p:cNvSpPr txBox="1"/>
          <p:nvPr/>
        </p:nvSpPr>
        <p:spPr>
          <a:xfrm>
            <a:off x="3039036" y="3257781"/>
            <a:ext cx="61139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DB9156F-FC5B-2FCF-8B6B-36979CDAA053}"/>
                  </a:ext>
                </a:extLst>
              </p:cNvPr>
              <p:cNvSpPr txBox="1"/>
              <p:nvPr/>
            </p:nvSpPr>
            <p:spPr>
              <a:xfrm>
                <a:off x="838200" y="1789575"/>
                <a:ext cx="2194575" cy="656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𝐴𝐹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0,2632</m:t>
                          </m:r>
                          <m:d>
                            <m:d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+4</m:t>
                              </m:r>
                            </m:e>
                          </m:d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+8,46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DB9156F-FC5B-2FCF-8B6B-36979CDAA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89575"/>
                <a:ext cx="2194575" cy="6563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m 8" descr="Gráfico&#10;&#10;Descrição gerada automaticamente">
            <a:extLst>
              <a:ext uri="{FF2B5EF4-FFF2-40B4-BE49-F238E27FC236}">
                <a16:creationId xmlns:a16="http://schemas.microsoft.com/office/drawing/2014/main" id="{11EBECC0-6E1A-6F47-0186-F337FD75C0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175" b="3362"/>
          <a:stretch/>
        </p:blipFill>
        <p:spPr bwMode="auto">
          <a:xfrm>
            <a:off x="151489" y="2688924"/>
            <a:ext cx="3964221" cy="270032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F88A9EC-37E3-31B0-3920-0CCE7F6C2882}"/>
                  </a:ext>
                </a:extLst>
              </p:cNvPr>
              <p:cNvSpPr txBox="1"/>
              <p:nvPr/>
            </p:nvSpPr>
            <p:spPr>
              <a:xfrm>
                <a:off x="4035698" y="1789575"/>
                <a:ext cx="3694153" cy="6994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𝑃𝐼𝐷</m:t>
                          </m:r>
                        </m:sub>
                      </m:sSub>
                      <m:r>
                        <a:rPr lang="pt-BR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pt-BR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83375000∗</m:t>
                              </m:r>
                              <m:r>
                                <a:rPr lang="pt-BR" sz="14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+0,2499∗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7F88A9EC-37E3-31B0-3920-0CCE7F6C2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5698" y="1789575"/>
                <a:ext cx="3694153" cy="6994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 descr="Gráfico&#10;&#10;Descrição gerada automaticamente">
            <a:extLst>
              <a:ext uri="{FF2B5EF4-FFF2-40B4-BE49-F238E27FC236}">
                <a16:creationId xmlns:a16="http://schemas.microsoft.com/office/drawing/2014/main" id="{074CACE3-D53B-29C1-8FDB-54FA7F08B3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66" b="949"/>
          <a:stretch/>
        </p:blipFill>
        <p:spPr bwMode="auto">
          <a:xfrm>
            <a:off x="3947901" y="2509253"/>
            <a:ext cx="3869746" cy="2880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5EEB98D-AEFB-DED2-701A-AC9A8703B6ED}"/>
                  </a:ext>
                </a:extLst>
              </p:cNvPr>
              <p:cNvSpPr txBox="1"/>
              <p:nvPr/>
            </p:nvSpPr>
            <p:spPr>
              <a:xfrm>
                <a:off x="8610600" y="1784605"/>
                <a:ext cx="3018968" cy="6640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d>
                        <m:d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pt-BR" sz="1400" i="1">
                          <a:latin typeface="Cambria Math" panose="02040503050406030204" pitchFamily="18" charset="0"/>
                        </a:rPr>
                        <m:t>=0,17016∗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(1+0,25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(1+0,024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pt-BR" sz="1400" dirty="0"/>
              </a:p>
              <a:p>
                <a:endParaRPr lang="pt-BR" sz="14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45EEB98D-AEFB-DED2-701A-AC9A8703B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1784605"/>
                <a:ext cx="3018968" cy="664028"/>
              </a:xfrm>
              <a:prstGeom prst="rect">
                <a:avLst/>
              </a:prstGeom>
              <a:blipFill>
                <a:blip r:embed="rId7"/>
                <a:stretch>
                  <a:fillRect t="-18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 descr="Gráfico&#10;&#10;Descrição gerada automaticamente">
            <a:extLst>
              <a:ext uri="{FF2B5EF4-FFF2-40B4-BE49-F238E27FC236}">
                <a16:creationId xmlns:a16="http://schemas.microsoft.com/office/drawing/2014/main" id="{3DF355A6-1509-4660-1103-CBC929F1D4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5780" y="2509253"/>
            <a:ext cx="4146186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588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26</a:t>
            </a:fld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79378E-ADFD-497F-571D-055397971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4635" y="3429000"/>
            <a:ext cx="7951694" cy="12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/>
              <p:nvPr/>
            </p:nvSpPr>
            <p:spPr>
              <a:xfrm>
                <a:off x="2411506" y="1979620"/>
                <a:ext cx="6863802" cy="5802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𝑎𝑓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=0,2632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−0,2531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+0,9189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𝑎𝑓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506" y="1979620"/>
                <a:ext cx="6863802" cy="580223"/>
              </a:xfrm>
              <a:prstGeom prst="rect">
                <a:avLst/>
              </a:prstGeom>
              <a:blipFill>
                <a:blip r:embed="rId3"/>
                <a:stretch>
                  <a:fillRect l="-355" t="-1053" r="-71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Imagem 13" descr="Gráfico, Gráfico de linhas&#10;&#10;Descrição gerada automaticamente">
            <a:extLst>
              <a:ext uri="{FF2B5EF4-FFF2-40B4-BE49-F238E27FC236}">
                <a16:creationId xmlns:a16="http://schemas.microsoft.com/office/drawing/2014/main" id="{08836339-172E-B155-E626-6866643414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965" y="2269731"/>
            <a:ext cx="47752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27</a:t>
            </a:fld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79378E-ADFD-497F-571D-055397971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4635" y="3429000"/>
            <a:ext cx="7951694" cy="12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/>
              <p:nvPr/>
            </p:nvSpPr>
            <p:spPr>
              <a:xfrm>
                <a:off x="673041" y="1705504"/>
                <a:ext cx="10845918" cy="576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800" i="1" kern="10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𝑃𝐼𝐷</m:t>
                          </m:r>
                        </m:sub>
                      </m:sSub>
                      <m:d>
                        <m:d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=1,509</m:t>
                      </m:r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−2,94</m:t>
                      </m:r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+1,431</m:t>
                      </m:r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−2</m:t>
                              </m:r>
                            </m:e>
                          </m:d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+1,607</m:t>
                      </m:r>
                      <m:sSub>
                        <m:sSub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𝑎𝑓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pt-BR" sz="1800" i="1" kern="1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−0,6065</m:t>
                      </m:r>
                      <m:sSub>
                        <m:sSub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𝑃𝐼𝐷</m:t>
                          </m:r>
                        </m:sub>
                      </m:sSub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[</m:t>
                      </m:r>
                      <m:d>
                        <m:dPr>
                          <m:ctrlP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pt-BR" sz="1800" i="1" kern="1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pt-BR" sz="1800" i="1" kern="1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]</m:t>
                      </m:r>
                    </m:oMath>
                  </m:oMathPara>
                </a14:m>
                <a:endParaRPr lang="pt-BR" sz="1800" kern="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E0C4498B-5AFB-ACBA-975A-8CF3FCBD8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41" y="1705504"/>
                <a:ext cx="10845918" cy="576248"/>
              </a:xfrm>
              <a:prstGeom prst="rect">
                <a:avLst/>
              </a:prstGeom>
              <a:blipFill>
                <a:blip r:embed="rId3"/>
                <a:stretch>
                  <a:fillRect t="-10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49DE26E5-82B3-70AC-833E-EFA9D397C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032" y="2062965"/>
            <a:ext cx="4813935" cy="361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85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Projeto dos controladores</a:t>
            </a:r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28</a:t>
            </a:fld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4779378E-ADFD-497F-571D-0553979719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124635" y="3429000"/>
            <a:ext cx="7951694" cy="121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4DC58F2-BF00-4B47-7A0F-436C592F7063}"/>
                  </a:ext>
                </a:extLst>
              </p:cNvPr>
              <p:cNvSpPr txBox="1"/>
              <p:nvPr/>
            </p:nvSpPr>
            <p:spPr>
              <a:xfrm>
                <a:off x="2758676" y="1672759"/>
                <a:ext cx="6674648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=1,772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−1,715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𝑢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+0,6592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𝑃𝐷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74DC58F2-BF00-4B47-7A0F-436C592F70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676" y="1672759"/>
                <a:ext cx="6674648" cy="553998"/>
              </a:xfrm>
              <a:prstGeom prst="rect">
                <a:avLst/>
              </a:prstGeom>
              <a:blipFill>
                <a:blip r:embed="rId3"/>
                <a:stretch>
                  <a:fillRect l="-366" r="-8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4A5D5803-BFB6-6AAD-7337-A8E35ACEA9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932" y="2189639"/>
            <a:ext cx="4890135" cy="366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32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 dirty="0"/>
              <a:t>OBRIGADO 	 	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 sz="1800" dirty="0"/>
              <a:t>Leonardo Oneda Galvani</a:t>
            </a:r>
          </a:p>
          <a:p>
            <a:pPr rtl="0"/>
            <a:r>
              <a:rPr lang="pt-BR" sz="1800" dirty="0"/>
              <a:t>Guilherme Nami Bortolozi</a:t>
            </a:r>
          </a:p>
          <a:p>
            <a:pPr rtl="0"/>
            <a:r>
              <a:rPr lang="pt-BR" sz="1800" dirty="0"/>
              <a:t>Henrique Fortuna Accorinti</a:t>
            </a:r>
          </a:p>
          <a:p>
            <a:pPr rtl="0"/>
            <a:r>
              <a:rPr lang="pt-BR" sz="1800" dirty="0"/>
              <a:t>Matheus Ferreira Palú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436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Hardware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Sistema a ser controlado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09282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A interface terá como função controlar posição e velocidade de um motor DC, acoplado a uma roda de inércia. Para isso será necessário os seguintes componentes: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Motor DC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Encoder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Ponte 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microcontrolador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Comunicação Serial (Via cabo)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 dirty="0"/>
          </a:p>
        </p:txBody>
      </p:sp>
      <p:pic>
        <p:nvPicPr>
          <p:cNvPr id="27" name="Imagem 26" descr="Uma imagem contendo eletrônico, circuito&#10;&#10;Descrição gerada automaticamente">
            <a:extLst>
              <a:ext uri="{FF2B5EF4-FFF2-40B4-BE49-F238E27FC236}">
                <a16:creationId xmlns:a16="http://schemas.microsoft.com/office/drawing/2014/main" id="{2F905F3C-232E-7345-CABD-4945104B3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840" b="38028"/>
          <a:stretch/>
        </p:blipFill>
        <p:spPr>
          <a:xfrm>
            <a:off x="6246711" y="4550685"/>
            <a:ext cx="3207006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279" b="38280"/>
          <a:stretch/>
        </p:blipFill>
        <p:spPr>
          <a:xfrm>
            <a:off x="5066838" y="1444295"/>
            <a:ext cx="3339743" cy="2579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Software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Base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 dirty="0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8EFE7E53-A816-7AB4-7379-EBB8390728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19"/>
            <a:ext cx="5669280" cy="269748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O Software será separado em duas principais partes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Python (Orientado a objeto e interface gráfica)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C (Controle de posição ou velocidade)</a:t>
            </a:r>
          </a:p>
          <a:p>
            <a:pPr lvl="1"/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 comunicação entre as duas partes será realizado com a comunicação serial.</a:t>
            </a:r>
          </a:p>
        </p:txBody>
      </p:sp>
      <p:pic>
        <p:nvPicPr>
          <p:cNvPr id="4" name="Gráfico 3" descr="Processador com preenchimento sólido">
            <a:extLst>
              <a:ext uri="{FF2B5EF4-FFF2-40B4-BE49-F238E27FC236}">
                <a16:creationId xmlns:a16="http://schemas.microsoft.com/office/drawing/2014/main" id="{60A8DAF1-2324-5143-C881-418CDE04A4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3331" y="5128475"/>
            <a:ext cx="914400" cy="914400"/>
          </a:xfrm>
          <a:prstGeom prst="rect">
            <a:avLst/>
          </a:prstGeom>
        </p:spPr>
      </p:pic>
      <p:pic>
        <p:nvPicPr>
          <p:cNvPr id="7" name="Gráfico 6" descr="Transferência com preenchimento sólido">
            <a:extLst>
              <a:ext uri="{FF2B5EF4-FFF2-40B4-BE49-F238E27FC236}">
                <a16:creationId xmlns:a16="http://schemas.microsoft.com/office/drawing/2014/main" id="{E8FBF4D4-A189-EFE6-F08E-54EFA89C2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48733" y="5535802"/>
            <a:ext cx="556632" cy="556632"/>
          </a:xfrm>
          <a:prstGeom prst="rect">
            <a:avLst/>
          </a:prstGeom>
        </p:spPr>
      </p:pic>
      <p:pic>
        <p:nvPicPr>
          <p:cNvPr id="9" name="Gráfico 8" descr="Binário com preenchimento sólido">
            <a:extLst>
              <a:ext uri="{FF2B5EF4-FFF2-40B4-BE49-F238E27FC236}">
                <a16:creationId xmlns:a16="http://schemas.microsoft.com/office/drawing/2014/main" id="{26EFF2C3-AB67-522E-BC2A-0A6FFAA1D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48733" y="5029043"/>
            <a:ext cx="556632" cy="556632"/>
          </a:xfrm>
          <a:prstGeom prst="rect">
            <a:avLst/>
          </a:prstGeom>
        </p:spPr>
      </p:pic>
      <p:pic>
        <p:nvPicPr>
          <p:cNvPr id="11" name="Gráfico 10" descr="Programadora com preenchimento sólido">
            <a:extLst>
              <a:ext uri="{FF2B5EF4-FFF2-40B4-BE49-F238E27FC236}">
                <a16:creationId xmlns:a16="http://schemas.microsoft.com/office/drawing/2014/main" id="{FC02D5CE-7654-142E-6AC6-E4BD9CBC79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34333" y="510661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-270729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 dirty="0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80F74860-6882-BB71-C338-C6BD0086E2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575" y="2647398"/>
            <a:ext cx="2145150" cy="1563201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AA58A1EE-1C74-4289-A9D1-28C70821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098602" y="686313"/>
            <a:ext cx="2469514" cy="1790962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C39A58D8-F2AF-7A8D-20D9-6767D9072C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098600" y="2530853"/>
            <a:ext cx="2469516" cy="1796386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7F364B7A-4DDF-E9BE-07D1-414514D46B7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26992" y="2687351"/>
            <a:ext cx="2784190" cy="1483814"/>
          </a:xfrm>
          <a:prstGeom prst="rect">
            <a:avLst/>
          </a:prstGeom>
        </p:spPr>
      </p:pic>
      <p:pic>
        <p:nvPicPr>
          <p:cNvPr id="38" name="Imagem 37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84A2DE0C-5D75-870E-FE3F-7FBA8090F8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8279" b="38280"/>
          <a:stretch/>
        </p:blipFill>
        <p:spPr>
          <a:xfrm>
            <a:off x="9847764" y="2744337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52" name="Conector: Curvo 51">
            <a:extLst>
              <a:ext uri="{FF2B5EF4-FFF2-40B4-BE49-F238E27FC236}">
                <a16:creationId xmlns:a16="http://schemas.microsoft.com/office/drawing/2014/main" id="{9EFFEF72-5F0E-B99B-5C87-158B160AECED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 flipV="1">
            <a:off x="2439725" y="1581794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4" name="Conector: Curvo 53">
            <a:extLst>
              <a:ext uri="{FF2B5EF4-FFF2-40B4-BE49-F238E27FC236}">
                <a16:creationId xmlns:a16="http://schemas.microsoft.com/office/drawing/2014/main" id="{8ABC87F8-5F6E-49FF-7AF6-6FB07BC12702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>
            <a:off x="2439725" y="3428999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7" name="Conector: Curvo 56">
            <a:extLst>
              <a:ext uri="{FF2B5EF4-FFF2-40B4-BE49-F238E27FC236}">
                <a16:creationId xmlns:a16="http://schemas.microsoft.com/office/drawing/2014/main" id="{7F1F560D-8BDA-946C-39FF-08DA2371D842}"/>
              </a:ext>
            </a:extLst>
          </p:cNvPr>
          <p:cNvCxnSpPr>
            <a:cxnSpLocks/>
            <a:stCxn id="33" idx="3"/>
            <a:endCxn id="37" idx="1"/>
          </p:cNvCxnSpPr>
          <p:nvPr/>
        </p:nvCxnSpPr>
        <p:spPr>
          <a:xfrm>
            <a:off x="5568116" y="1581794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B95D09B9-5B1E-6632-2B21-05CFBB5568E2}"/>
              </a:ext>
            </a:extLst>
          </p:cNvPr>
          <p:cNvCxnSpPr>
            <a:cxnSpLocks/>
            <a:stCxn id="35" idx="3"/>
            <a:endCxn id="37" idx="1"/>
          </p:cNvCxnSpPr>
          <p:nvPr/>
        </p:nvCxnSpPr>
        <p:spPr>
          <a:xfrm>
            <a:off x="5568116" y="3429046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61" name="Conector: Curvo 60">
            <a:extLst>
              <a:ext uri="{FF2B5EF4-FFF2-40B4-BE49-F238E27FC236}">
                <a16:creationId xmlns:a16="http://schemas.microsoft.com/office/drawing/2014/main" id="{5D3DE9ED-EB33-A5B2-DDE5-F0C22762DAE5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9011182" y="3429258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66" name="Imagem 65" descr="Uma imagem contendo Tabela&#10;&#10;Descrição gerada automaticamente">
            <a:extLst>
              <a:ext uri="{FF2B5EF4-FFF2-40B4-BE49-F238E27FC236}">
                <a16:creationId xmlns:a16="http://schemas.microsoft.com/office/drawing/2014/main" id="{CD41D09F-07FB-0A89-8260-DCC3F06347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8600" y="4378117"/>
            <a:ext cx="2469516" cy="1796174"/>
          </a:xfrm>
          <a:prstGeom prst="rect">
            <a:avLst/>
          </a:prstGeom>
        </p:spPr>
      </p:pic>
      <p:cxnSp>
        <p:nvCxnSpPr>
          <p:cNvPr id="69" name="Conector: Curvo 68">
            <a:extLst>
              <a:ext uri="{FF2B5EF4-FFF2-40B4-BE49-F238E27FC236}">
                <a16:creationId xmlns:a16="http://schemas.microsoft.com/office/drawing/2014/main" id="{320D88F7-0147-68A2-C5EE-1DB1EE1FAF7D}"/>
              </a:ext>
            </a:extLst>
          </p:cNvPr>
          <p:cNvCxnSpPr>
            <a:cxnSpLocks/>
            <a:stCxn id="66" idx="1"/>
            <a:endCxn id="31" idx="3"/>
          </p:cNvCxnSpPr>
          <p:nvPr/>
        </p:nvCxnSpPr>
        <p:spPr>
          <a:xfrm rot="10800000">
            <a:off x="2439726" y="3429000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2" name="Conector: Curvo 71">
            <a:extLst>
              <a:ext uri="{FF2B5EF4-FFF2-40B4-BE49-F238E27FC236}">
                <a16:creationId xmlns:a16="http://schemas.microsoft.com/office/drawing/2014/main" id="{44DA8C6D-2E8B-2FCF-5F61-D63B1FFDDF1E}"/>
              </a:ext>
            </a:extLst>
          </p:cNvPr>
          <p:cNvCxnSpPr>
            <a:cxnSpLocks/>
            <a:stCxn id="66" idx="3"/>
            <a:endCxn id="37" idx="1"/>
          </p:cNvCxnSpPr>
          <p:nvPr/>
        </p:nvCxnSpPr>
        <p:spPr>
          <a:xfrm flipV="1">
            <a:off x="5568116" y="3429258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6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F37CB14-2419-2E0D-CF86-67296304C5B0}"/>
              </a:ext>
            </a:extLst>
          </p:cNvPr>
          <p:cNvSpPr txBox="1"/>
          <p:nvPr/>
        </p:nvSpPr>
        <p:spPr>
          <a:xfrm>
            <a:off x="471948" y="1601915"/>
            <a:ext cx="585511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Orientação a objeto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Características importantes: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seleção de modo (Posição ou Velocidade)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Botões para voltar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Parâmetros: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Ki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Kd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SetPoint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Simular (pacote de informação via Serial)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E1BAF1DC-7751-57A1-47A9-631CF53081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578833" y="2647399"/>
            <a:ext cx="2145150" cy="1563201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6739A1A-8DFC-9B92-A779-79836CDDCA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382860" y="686314"/>
            <a:ext cx="2469514" cy="179096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DAA8E992-3A33-B019-B736-6F896296CB2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382858" y="2530854"/>
            <a:ext cx="2469516" cy="1796386"/>
          </a:xfrm>
          <a:prstGeom prst="rect">
            <a:avLst/>
          </a:prstGeom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96678B73-98DD-FF86-9F38-90464C8AE99A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8723983" y="1581795"/>
            <a:ext cx="658877" cy="1847205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Conector: Curvo 18">
            <a:extLst>
              <a:ext uri="{FF2B5EF4-FFF2-40B4-BE49-F238E27FC236}">
                <a16:creationId xmlns:a16="http://schemas.microsoft.com/office/drawing/2014/main" id="{8ADBBF80-AF35-19D0-F32F-D9B84A456DE8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8723983" y="3429000"/>
            <a:ext cx="658875" cy="47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0" name="Imagem 19" descr="Uma imagem contendo Tabela&#10;&#10;Descrição gerada automaticamente">
            <a:extLst>
              <a:ext uri="{FF2B5EF4-FFF2-40B4-BE49-F238E27FC236}">
                <a16:creationId xmlns:a16="http://schemas.microsoft.com/office/drawing/2014/main" id="{00B9ACF4-8F4C-18A0-2BAC-6CB8820B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58" y="4378118"/>
            <a:ext cx="2469516" cy="1796174"/>
          </a:xfrm>
          <a:prstGeom prst="rect">
            <a:avLst/>
          </a:prstGeom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1CB7319F-3349-A22E-D129-D294B06FD914}"/>
              </a:ext>
            </a:extLst>
          </p:cNvPr>
          <p:cNvCxnSpPr>
            <a:cxnSpLocks/>
            <a:stCxn id="20" idx="1"/>
            <a:endCxn id="15" idx="3"/>
          </p:cNvCxnSpPr>
          <p:nvPr/>
        </p:nvCxnSpPr>
        <p:spPr>
          <a:xfrm rot="10800000">
            <a:off x="8723984" y="3429001"/>
            <a:ext cx="658875" cy="1847205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903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525043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7</a:t>
            </a:fld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38A899-E175-8293-288E-F3D20ED020CA}"/>
              </a:ext>
            </a:extLst>
          </p:cNvPr>
          <p:cNvSpPr txBox="1"/>
          <p:nvPr/>
        </p:nvSpPr>
        <p:spPr>
          <a:xfrm>
            <a:off x="9011264" y="2274838"/>
            <a:ext cx="30529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do pacote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Implementação da malha de controle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Leitura simultânea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Interpretação dos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Envio via serial</a:t>
            </a: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D0BFAEC6-FC2C-4DCB-FDAB-82CADE4F95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09190" y="614359"/>
            <a:ext cx="2469514" cy="1790962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449C63D-11B8-4F62-F1AF-650805BE59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09188" y="2458899"/>
            <a:ext cx="2469516" cy="179638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9AB130A-B6CC-75EF-C9C1-6F07B58BEA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537580" y="2615397"/>
            <a:ext cx="2784190" cy="1483814"/>
          </a:xfrm>
          <a:prstGeom prst="rect">
            <a:avLst/>
          </a:prstGeom>
        </p:spPr>
      </p:pic>
      <p:pic>
        <p:nvPicPr>
          <p:cNvPr id="20" name="Imagem 19" descr="Uma imagem contendo mesa, bicicleta, computador, computer&#10;&#10;Descrição gerada automaticamente">
            <a:extLst>
              <a:ext uri="{FF2B5EF4-FFF2-40B4-BE49-F238E27FC236}">
                <a16:creationId xmlns:a16="http://schemas.microsoft.com/office/drawing/2014/main" id="{19053953-499E-27BD-62B7-931A9316AA3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279" b="38280"/>
          <a:stretch/>
        </p:blipFill>
        <p:spPr>
          <a:xfrm>
            <a:off x="7158352" y="2672383"/>
            <a:ext cx="1787304" cy="13803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5F3E4060-886F-E3F9-2CB8-B16F10467EEC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>
          <a:xfrm>
            <a:off x="2878704" y="1509840"/>
            <a:ext cx="658876" cy="1847464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1E658033-322D-DC01-B739-8931D9BE77EB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2878704" y="3357092"/>
            <a:ext cx="658876" cy="212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Conector: Curvo 22">
            <a:extLst>
              <a:ext uri="{FF2B5EF4-FFF2-40B4-BE49-F238E27FC236}">
                <a16:creationId xmlns:a16="http://schemas.microsoft.com/office/drawing/2014/main" id="{EEA6D389-C6CB-8639-3044-3149CEDF8702}"/>
              </a:ext>
            </a:extLst>
          </p:cNvPr>
          <p:cNvCxnSpPr>
            <a:cxnSpLocks/>
            <a:stCxn id="19" idx="3"/>
            <a:endCxn id="20" idx="1"/>
          </p:cNvCxnSpPr>
          <p:nvPr/>
        </p:nvCxnSpPr>
        <p:spPr>
          <a:xfrm>
            <a:off x="6321770" y="3357304"/>
            <a:ext cx="836582" cy="5230"/>
          </a:xfrm>
          <a:prstGeom prst="curvedConnector3">
            <a:avLst/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4" name="Imagem 23" descr="Uma imagem contendo Tabela&#10;&#10;Descrição gerada automaticamente">
            <a:extLst>
              <a:ext uri="{FF2B5EF4-FFF2-40B4-BE49-F238E27FC236}">
                <a16:creationId xmlns:a16="http://schemas.microsoft.com/office/drawing/2014/main" id="{F10B4B7A-772E-CEFF-01D7-345462B75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188" y="4306163"/>
            <a:ext cx="2469516" cy="1796174"/>
          </a:xfrm>
          <a:prstGeom prst="rect">
            <a:avLst/>
          </a:prstGeom>
        </p:spPr>
      </p:pic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D4896215-1EAC-339B-E006-237CC6F17826}"/>
              </a:ext>
            </a:extLst>
          </p:cNvPr>
          <p:cNvCxnSpPr>
            <a:cxnSpLocks/>
            <a:stCxn id="24" idx="3"/>
            <a:endCxn id="19" idx="1"/>
          </p:cNvCxnSpPr>
          <p:nvPr/>
        </p:nvCxnSpPr>
        <p:spPr>
          <a:xfrm flipV="1">
            <a:off x="2878704" y="3357304"/>
            <a:ext cx="658876" cy="1846946"/>
          </a:xfrm>
          <a:prstGeom prst="curvedConnector3">
            <a:avLst>
              <a:gd name="adj1" fmla="val 50000"/>
            </a:avLst>
          </a:prstGeom>
          <a:ln w="57150"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107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655" y="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Estrutura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9" name="Imagem 8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DD4BA7A-0515-4C7A-CCAC-877ED799F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1037" y="960047"/>
            <a:ext cx="3625176" cy="460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33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Instrumentação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Sensor usado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4363647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Para medir a posição e a velocidade do motor foi utilizado o mesmo sensor, um encoder de efeito hall.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O encoder consiste em dois sensores de efeito hall estrategicamente posicionado que são acionado quando algum imã se aproxima, a qual este está posicionado no disco preto.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Cada sensor define um canal, portanto no encoder existe canal A e canal B</a:t>
            </a:r>
          </a:p>
          <a:p>
            <a:pPr rtl="0"/>
            <a:endParaRPr lang="pt-BR" sz="1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800" dirty="0"/>
              <a:t>Por conta do uso de dois sensores é possível adquirir o sentido de rotação do motor, por meio da sua quadratura.</a:t>
            </a:r>
            <a:endParaRPr lang="pt-BR" dirty="0"/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9</a:t>
            </a:fld>
            <a:endParaRPr lang="pt-BR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8F642FD2-56DC-9F00-E8F9-128D5233FC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00" r="34068" b="22341"/>
          <a:stretch/>
        </p:blipFill>
        <p:spPr>
          <a:xfrm>
            <a:off x="5982762" y="1507758"/>
            <a:ext cx="2400762" cy="2003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26" name="Picture 2" descr="What is Quadrature | US Digital">
            <a:extLst>
              <a:ext uri="{FF2B5EF4-FFF2-40B4-BE49-F238E27FC236}">
                <a16:creationId xmlns:a16="http://schemas.microsoft.com/office/drawing/2014/main" id="{9937A49A-90EC-1091-8367-9BE2798E6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271" y="3878317"/>
            <a:ext cx="3919440" cy="258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3FCB3895-91FE-5729-E425-3851A003C81B}"/>
              </a:ext>
            </a:extLst>
          </p:cNvPr>
          <p:cNvSpPr/>
          <p:nvPr/>
        </p:nvSpPr>
        <p:spPr>
          <a:xfrm>
            <a:off x="6266337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A776203-3CD4-54A8-471E-60711B040D5B}"/>
              </a:ext>
            </a:extLst>
          </p:cNvPr>
          <p:cNvSpPr/>
          <p:nvPr/>
        </p:nvSpPr>
        <p:spPr>
          <a:xfrm>
            <a:off x="6489395" y="6221504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398CB3E-F04A-999D-CE76-6B072018072C}"/>
              </a:ext>
            </a:extLst>
          </p:cNvPr>
          <p:cNvSpPr/>
          <p:nvPr/>
        </p:nvSpPr>
        <p:spPr>
          <a:xfrm>
            <a:off x="7110832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45A356C6-5349-A9E1-D19C-B219545F9FC8}"/>
              </a:ext>
            </a:extLst>
          </p:cNvPr>
          <p:cNvSpPr/>
          <p:nvPr/>
        </p:nvSpPr>
        <p:spPr>
          <a:xfrm>
            <a:off x="7333890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90D89345-D6A7-7283-AEFB-8B7AEBE4F1C2}"/>
              </a:ext>
            </a:extLst>
          </p:cNvPr>
          <p:cNvSpPr/>
          <p:nvPr/>
        </p:nvSpPr>
        <p:spPr>
          <a:xfrm>
            <a:off x="7955327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0A13D3-62F8-4A28-ED94-FF0AB9892BD2}"/>
              </a:ext>
            </a:extLst>
          </p:cNvPr>
          <p:cNvSpPr/>
          <p:nvPr/>
        </p:nvSpPr>
        <p:spPr>
          <a:xfrm>
            <a:off x="8178385" y="6217106"/>
            <a:ext cx="97177" cy="9717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6700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{BEB323CE-0819-49D1-8C15-F11220FFF5AE}tf16411248_win32</Template>
  <TotalTime>3086</TotalTime>
  <Words>982</Words>
  <Application>Microsoft Office PowerPoint</Application>
  <PresentationFormat>Widescreen</PresentationFormat>
  <Paragraphs>272</Paragraphs>
  <Slides>29</Slides>
  <Notes>29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5" baseType="lpstr">
      <vt:lpstr>Arial</vt:lpstr>
      <vt:lpstr>Avenir Next LT Pro Light</vt:lpstr>
      <vt:lpstr>Calibri</vt:lpstr>
      <vt:lpstr>Cambria Math</vt:lpstr>
      <vt:lpstr>Posterama</vt:lpstr>
      <vt:lpstr>Tema do Office</vt:lpstr>
      <vt:lpstr>SIMULAÇÃO DE CONTROLE DE POSIÇÃO E VELOCIDADE DE UM MOTOR DC COM PARÂMETROS INTERATIVOS E PRÉ-CALCULADOS</vt:lpstr>
      <vt:lpstr>A ideia</vt:lpstr>
      <vt:lpstr>Hardware</vt:lpstr>
      <vt:lpstr>Software</vt:lpstr>
      <vt:lpstr>Estrutura</vt:lpstr>
      <vt:lpstr>Estrutura</vt:lpstr>
      <vt:lpstr>Estrutura</vt:lpstr>
      <vt:lpstr>Estrutura</vt:lpstr>
      <vt:lpstr>Instrumentação</vt:lpstr>
      <vt:lpstr>Microcontrolador</vt:lpstr>
      <vt:lpstr>Módulos</vt:lpstr>
      <vt:lpstr>MCC</vt:lpstr>
      <vt:lpstr>MCC</vt:lpstr>
      <vt:lpstr>Receber dados </vt:lpstr>
      <vt:lpstr>Controlar</vt:lpstr>
      <vt:lpstr>Controlar</vt:lpstr>
      <vt:lpstr>Controlar</vt:lpstr>
      <vt:lpstr>Controlar</vt:lpstr>
      <vt:lpstr>Enviar dados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Projeto dos controladores</vt:lpstr>
      <vt:lpstr>OBRIGADO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</dc:title>
  <dc:creator>Leonardo</dc:creator>
  <cp:lastModifiedBy>Leonardo</cp:lastModifiedBy>
  <cp:revision>14</cp:revision>
  <dcterms:created xsi:type="dcterms:W3CDTF">2023-08-14T18:06:57Z</dcterms:created>
  <dcterms:modified xsi:type="dcterms:W3CDTF">2023-11-16T19:14:18Z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